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6" r:id="rId1"/>
  </p:sldMasterIdLst>
  <p:sldIdLst>
    <p:sldId id="256" r:id="rId2"/>
    <p:sldId id="259" r:id="rId3"/>
    <p:sldId id="260" r:id="rId4"/>
    <p:sldId id="261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88" r:id="rId16"/>
    <p:sldId id="289" r:id="rId17"/>
    <p:sldId id="290" r:id="rId18"/>
    <p:sldId id="291" r:id="rId19"/>
    <p:sldId id="292" r:id="rId20"/>
    <p:sldId id="276" r:id="rId21"/>
    <p:sldId id="277" r:id="rId22"/>
    <p:sldId id="293" r:id="rId23"/>
    <p:sldId id="278" r:id="rId24"/>
    <p:sldId id="279" r:id="rId25"/>
    <p:sldId id="287" r:id="rId26"/>
    <p:sldId id="286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35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923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47396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4100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023448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07437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729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01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295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280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677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75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365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973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03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440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069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  <p:sldLayoutId id="2147483898" r:id="rId12"/>
    <p:sldLayoutId id="2147483899" r:id="rId13"/>
    <p:sldLayoutId id="2147483900" r:id="rId14"/>
    <p:sldLayoutId id="2147483901" r:id="rId15"/>
    <p:sldLayoutId id="2147483902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2C94389-692A-60D4-EC66-12329FB23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45919" y="753599"/>
            <a:ext cx="11742821" cy="1309038"/>
          </a:xfrm>
        </p:spPr>
        <p:txBody>
          <a:bodyPr/>
          <a:lstStyle/>
          <a:p>
            <a:r>
              <a:rPr lang="en-IN" dirty="0">
                <a:solidFill>
                  <a:srgbClr val="0070C0"/>
                </a:solidFill>
              </a:rPr>
              <a:t>BANKINGMANAGEMENT SYSTEM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E7221C61-6404-45D6-66F2-810990964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196" y="7806088"/>
            <a:ext cx="7766936" cy="211755"/>
          </a:xfrm>
        </p:spPr>
        <p:txBody>
          <a:bodyPr>
            <a:normAutofit fontScale="47500" lnSpcReduction="20000"/>
          </a:bodyPr>
          <a:lstStyle/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C8771C-036A-5EC7-0A78-3D9ECA698312}"/>
              </a:ext>
            </a:extLst>
          </p:cNvPr>
          <p:cNvSpPr txBox="1"/>
          <p:nvPr/>
        </p:nvSpPr>
        <p:spPr>
          <a:xfrm>
            <a:off x="490889" y="2685449"/>
            <a:ext cx="44949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Under the Guidance of ,</a:t>
            </a:r>
          </a:p>
          <a:p>
            <a:endParaRPr lang="en-IN" dirty="0"/>
          </a:p>
          <a:p>
            <a:r>
              <a:rPr lang="en-I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Mrs</a:t>
            </a:r>
            <a:r>
              <a:rPr lang="en-IN" dirty="0"/>
              <a:t>.  </a:t>
            </a:r>
            <a:r>
              <a:rPr lang="en-IN" dirty="0" err="1"/>
              <a:t>Indrakka</a:t>
            </a:r>
            <a:r>
              <a:rPr lang="en-IN" dirty="0"/>
              <a:t> Mali Mam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EF0741-B14B-4C0C-1EBB-7756B3726F38}"/>
              </a:ext>
            </a:extLst>
          </p:cNvPr>
          <p:cNvSpPr txBox="1"/>
          <p:nvPr/>
        </p:nvSpPr>
        <p:spPr>
          <a:xfrm>
            <a:off x="7449954" y="3567727"/>
            <a:ext cx="30945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Submitted BY,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Sreeja 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Suma MR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Prashanth 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Sudha 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Kushal Sharma M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8550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0913DA-328C-E1DF-BBAC-23CBA1023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42" t="6457" r="3210" b="9473"/>
          <a:stretch/>
        </p:blipFill>
        <p:spPr>
          <a:xfrm>
            <a:off x="211755" y="1092467"/>
            <a:ext cx="12108582" cy="57655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D1494D-E05D-9143-C6AF-A0DA78D6850A}"/>
              </a:ext>
            </a:extLst>
          </p:cNvPr>
          <p:cNvSpPr txBox="1"/>
          <p:nvPr/>
        </p:nvSpPr>
        <p:spPr>
          <a:xfrm>
            <a:off x="134754" y="173255"/>
            <a:ext cx="90669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All details of Customer By Using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URL:http</a:t>
            </a:r>
            <a:r>
              <a:rPr lang="en-US" dirty="0">
                <a:solidFill>
                  <a:srgbClr val="0070C0"/>
                </a:solidFill>
              </a:rPr>
              <a:t>://localhost:8885/customer/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4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34AE19-C431-2D84-47AE-2A1C51235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1" r="2421" b="13053"/>
          <a:stretch/>
        </p:blipFill>
        <p:spPr>
          <a:xfrm>
            <a:off x="0" y="765208"/>
            <a:ext cx="11896825" cy="5914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9D06A9-DE77-51E3-B8D8-9A7481438E81}"/>
              </a:ext>
            </a:extLst>
          </p:cNvPr>
          <p:cNvSpPr txBox="1"/>
          <p:nvPr/>
        </p:nvSpPr>
        <p:spPr>
          <a:xfrm>
            <a:off x="654518" y="33688"/>
            <a:ext cx="8335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All details of Account By Using The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URL:</a:t>
            </a:r>
            <a:r>
              <a:rPr lang="en-US" dirty="0">
                <a:solidFill>
                  <a:srgbClr val="0070C0"/>
                </a:solidFill>
              </a:rPr>
              <a:t>http://localhost:8885/account/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848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7D94D7-318F-8395-849E-1A21E3EB9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" b="14106"/>
          <a:stretch/>
        </p:blipFill>
        <p:spPr>
          <a:xfrm>
            <a:off x="0" y="967339"/>
            <a:ext cx="11790947" cy="58906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5FEBC6-7050-2F62-9538-A34614ACB8A5}"/>
              </a:ext>
            </a:extLst>
          </p:cNvPr>
          <p:cNvSpPr txBox="1"/>
          <p:nvPr/>
        </p:nvSpPr>
        <p:spPr>
          <a:xfrm>
            <a:off x="0" y="0"/>
            <a:ext cx="10539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the details of customer  based on id By using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http://localhost:8885/account/1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878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8EF593-CB4C-A390-A66D-242238B09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3" t="140" r="684" b="24140"/>
          <a:stretch/>
        </p:blipFill>
        <p:spPr>
          <a:xfrm>
            <a:off x="0" y="1665170"/>
            <a:ext cx="11954577" cy="51928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B74047-341C-D874-3C99-E2BF5B0B6AC0}"/>
              </a:ext>
            </a:extLst>
          </p:cNvPr>
          <p:cNvSpPr txBox="1"/>
          <p:nvPr/>
        </p:nvSpPr>
        <p:spPr>
          <a:xfrm>
            <a:off x="173255" y="192505"/>
            <a:ext cx="8758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the details of customer Account based on id By using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http://localhost:8885/account/2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457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FCCE65-ED44-92A5-D5FC-53CA0852F3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84" b="12281"/>
          <a:stretch/>
        </p:blipFill>
        <p:spPr>
          <a:xfrm>
            <a:off x="587140" y="842211"/>
            <a:ext cx="8572901" cy="60157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19065E-E135-683F-59E0-EB4552524EA9}"/>
              </a:ext>
            </a:extLst>
          </p:cNvPr>
          <p:cNvSpPr txBox="1"/>
          <p:nvPr/>
        </p:nvSpPr>
        <p:spPr>
          <a:xfrm>
            <a:off x="240632" y="86627"/>
            <a:ext cx="9615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the balance of customer based on id By using 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URL:http</a:t>
            </a:r>
            <a:r>
              <a:rPr lang="en-US" dirty="0">
                <a:solidFill>
                  <a:srgbClr val="0070C0"/>
                </a:solidFill>
              </a:rPr>
              <a:t>://localhost:8885/account/1/balance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273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3B604F-4DA3-58BE-111B-3A254CEC2D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140"/>
          <a:stretch/>
        </p:blipFill>
        <p:spPr>
          <a:xfrm>
            <a:off x="0" y="1309036"/>
            <a:ext cx="12192000" cy="55489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94BBD7-E767-CBC9-6789-16DDA500534E}"/>
              </a:ext>
            </a:extLst>
          </p:cNvPr>
          <p:cNvSpPr txBox="1"/>
          <p:nvPr/>
        </p:nvSpPr>
        <p:spPr>
          <a:xfrm>
            <a:off x="0" y="231006"/>
            <a:ext cx="97985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Name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http://localhost:8885/customer/2/name/krish</a:t>
            </a:r>
            <a:endParaRPr lang="en-IN" dirty="0">
              <a:solidFill>
                <a:srgbClr val="0070C0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8255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29CBC3-1D3A-EDF3-A638-180809A5BA35}"/>
              </a:ext>
            </a:extLst>
          </p:cNvPr>
          <p:cNvSpPr txBox="1"/>
          <p:nvPr/>
        </p:nvSpPr>
        <p:spPr>
          <a:xfrm>
            <a:off x="86627" y="154004"/>
            <a:ext cx="11011301" cy="1203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City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http://localhost:8885/customer/4/city/mumbai</a:t>
            </a:r>
            <a:endParaRPr lang="en-IN" dirty="0">
              <a:solidFill>
                <a:srgbClr val="0070C0"/>
              </a:solidFill>
            </a:endParaRP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8586E1-C447-EE14-C3EC-4AA4B9CC5C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193"/>
          <a:stretch/>
        </p:blipFill>
        <p:spPr>
          <a:xfrm>
            <a:off x="0" y="1058779"/>
            <a:ext cx="12192000" cy="579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210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D02D6B-50DC-9D72-D9FC-1FD4D2ECFFFE}"/>
              </a:ext>
            </a:extLst>
          </p:cNvPr>
          <p:cNvSpPr txBox="1"/>
          <p:nvPr/>
        </p:nvSpPr>
        <p:spPr>
          <a:xfrm>
            <a:off x="115503" y="202131"/>
            <a:ext cx="102990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State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http://localhost:8885/customer/4/state/maharashtra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AB015F-B4CB-701A-807B-823BE0DA5F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561"/>
          <a:stretch/>
        </p:blipFill>
        <p:spPr>
          <a:xfrm>
            <a:off x="0" y="1241659"/>
            <a:ext cx="12192000" cy="561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65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68C29B-41A9-10FE-CE4E-277A547E712C}"/>
              </a:ext>
            </a:extLst>
          </p:cNvPr>
          <p:cNvSpPr txBox="1"/>
          <p:nvPr/>
        </p:nvSpPr>
        <p:spPr>
          <a:xfrm>
            <a:off x="0" y="211756"/>
            <a:ext cx="10453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Phone Number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http://localhost:8885/customer/3/phone/9456386215</a:t>
            </a:r>
            <a:endParaRPr lang="en-IN" dirty="0">
              <a:solidFill>
                <a:srgbClr val="0070C0"/>
              </a:solidFill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8796B0-51B5-B383-7004-92AE56A3CF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018"/>
          <a:stretch/>
        </p:blipFill>
        <p:spPr>
          <a:xfrm>
            <a:off x="0" y="1078029"/>
            <a:ext cx="12192000" cy="577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261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BD9D3C-50ED-DB3D-59CD-195F1A6F7CCF}"/>
              </a:ext>
            </a:extLst>
          </p:cNvPr>
          <p:cNvSpPr txBox="1"/>
          <p:nvPr/>
        </p:nvSpPr>
        <p:spPr>
          <a:xfrm>
            <a:off x="0" y="96253"/>
            <a:ext cx="10096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Password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http://localhost:8885/customer/2/password/krish123</a:t>
            </a:r>
            <a:endParaRPr lang="en-IN" dirty="0">
              <a:solidFill>
                <a:srgbClr val="0070C0"/>
              </a:solidFill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4AB795-AFF5-D576-DC18-0C7362B08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526"/>
          <a:stretch/>
        </p:blipFill>
        <p:spPr>
          <a:xfrm>
            <a:off x="0" y="1010654"/>
            <a:ext cx="12192000" cy="575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0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BB72A1-D8BB-EB3A-A099-CEE165138534}"/>
              </a:ext>
            </a:extLst>
          </p:cNvPr>
          <p:cNvSpPr txBox="1"/>
          <p:nvPr/>
        </p:nvSpPr>
        <p:spPr>
          <a:xfrm>
            <a:off x="606392" y="1665170"/>
            <a:ext cx="4100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</a:rPr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225C0-B613-2EFD-EA41-0D391BF267B5}"/>
              </a:ext>
            </a:extLst>
          </p:cNvPr>
          <p:cNvSpPr txBox="1"/>
          <p:nvPr/>
        </p:nvSpPr>
        <p:spPr>
          <a:xfrm>
            <a:off x="606393" y="2887580"/>
            <a:ext cx="93076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solidFill>
                  <a:srgbClr val="00B05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The bank management system is an application for maintaining a person’s account in a bank. The system provides the access to the customer to create an account, deposit/withdraw the cash from his account, also to view reports of all accounts present. The following presentation provides the specification for the system.</a:t>
            </a:r>
            <a:endParaRPr lang="en-IN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002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644776-6A75-4CD0-CA8B-670EE38E6C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685" b="20561"/>
          <a:stretch/>
        </p:blipFill>
        <p:spPr>
          <a:xfrm>
            <a:off x="41709" y="1410102"/>
            <a:ext cx="12108581" cy="54478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DF4098-CDED-3317-1B62-79E0E21996B0}"/>
              </a:ext>
            </a:extLst>
          </p:cNvPr>
          <p:cNvSpPr txBox="1"/>
          <p:nvPr/>
        </p:nvSpPr>
        <p:spPr>
          <a:xfrm>
            <a:off x="41709" y="154004"/>
            <a:ext cx="9641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Account Holder wants to Deposit some money into his Account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URL:http</a:t>
            </a:r>
            <a:r>
              <a:rPr lang="en-US" dirty="0">
                <a:solidFill>
                  <a:srgbClr val="0070C0"/>
                </a:solidFill>
              </a:rPr>
              <a:t>://localhost:8885/account/3/deposit/60000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89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772A06-23A3-7121-134C-659C876F9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982"/>
          <a:stretch/>
        </p:blipFill>
        <p:spPr>
          <a:xfrm>
            <a:off x="0" y="1265723"/>
            <a:ext cx="12192000" cy="55922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069DC0-5FCA-C4C1-37BC-BE6E0B77351A}"/>
              </a:ext>
            </a:extLst>
          </p:cNvPr>
          <p:cNvSpPr txBox="1"/>
          <p:nvPr/>
        </p:nvSpPr>
        <p:spPr>
          <a:xfrm>
            <a:off x="173255" y="259882"/>
            <a:ext cx="99236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Account Holder wants to Withdraw some money into his Account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http://localhost:8885/account/1/withdraw/5000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9364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49A031-B960-AAC7-F94D-2BBB01CE90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561"/>
          <a:stretch/>
        </p:blipFill>
        <p:spPr>
          <a:xfrm>
            <a:off x="0" y="1077335"/>
            <a:ext cx="12192000" cy="5780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F49DE9-87C0-2858-9A17-F8112242B182}"/>
              </a:ext>
            </a:extLst>
          </p:cNvPr>
          <p:cNvSpPr txBox="1"/>
          <p:nvPr/>
        </p:nvSpPr>
        <p:spPr>
          <a:xfrm>
            <a:off x="0" y="154004"/>
            <a:ext cx="12050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C00000"/>
                </a:solidFill>
              </a:rPr>
              <a:t>Account holder wants to transfer money into another account by using </a:t>
            </a:r>
            <a:r>
              <a:rPr lang="en-IN" dirty="0">
                <a:solidFill>
                  <a:srgbClr val="0070C0"/>
                </a:solidFill>
              </a:rPr>
              <a:t>PUT</a:t>
            </a:r>
            <a:r>
              <a:rPr lang="en-IN" dirty="0">
                <a:solidFill>
                  <a:srgbClr val="C00000"/>
                </a:solidFill>
              </a:rPr>
              <a:t> method</a:t>
            </a:r>
          </a:p>
          <a:p>
            <a:endParaRPr lang="en-IN" dirty="0"/>
          </a:p>
          <a:p>
            <a:r>
              <a:rPr lang="en-IN" b="0" i="0" dirty="0">
                <a:solidFill>
                  <a:srgbClr val="212121"/>
                </a:solidFill>
                <a:effectLst/>
                <a:latin typeface="Inter"/>
              </a:rPr>
              <a:t>URL:</a:t>
            </a:r>
            <a:r>
              <a:rPr lang="en-IN" b="0" i="0" dirty="0">
                <a:solidFill>
                  <a:srgbClr val="0070C0"/>
                </a:solidFill>
                <a:effectLst/>
                <a:latin typeface="Inter"/>
              </a:rPr>
              <a:t>http://localhost:8885/account/1/transfer/5/2000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9203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EBC4957-9BB2-F626-E048-D5AB6834A776}"/>
              </a:ext>
            </a:extLst>
          </p:cNvPr>
          <p:cNvSpPr txBox="1"/>
          <p:nvPr/>
        </p:nvSpPr>
        <p:spPr>
          <a:xfrm>
            <a:off x="105878" y="173255"/>
            <a:ext cx="9615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Deleting the customer details based on id By using </a:t>
            </a:r>
            <a:r>
              <a:rPr lang="en-US" dirty="0">
                <a:solidFill>
                  <a:srgbClr val="0070C0"/>
                </a:solidFill>
              </a:rPr>
              <a:t>DELETE </a:t>
            </a:r>
            <a:r>
              <a:rPr lang="en-US" dirty="0">
                <a:solidFill>
                  <a:srgbClr val="C00000"/>
                </a:solidFill>
              </a:rPr>
              <a:t>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http://localhost:8885/customer/3</a:t>
            </a:r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2C3CF7-ED0B-B0A1-6F47-EFC986E0B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965"/>
          <a:stretch/>
        </p:blipFill>
        <p:spPr>
          <a:xfrm>
            <a:off x="0" y="1126156"/>
            <a:ext cx="12192000" cy="573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17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BC22EE-3D2D-39C0-67E8-98175760F0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403"/>
          <a:stretch/>
        </p:blipFill>
        <p:spPr>
          <a:xfrm>
            <a:off x="0" y="1467853"/>
            <a:ext cx="12192000" cy="53901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72941F-0AEA-229E-C9BF-8E6D41E82428}"/>
              </a:ext>
            </a:extLst>
          </p:cNvPr>
          <p:cNvSpPr txBox="1"/>
          <p:nvPr/>
        </p:nvSpPr>
        <p:spPr>
          <a:xfrm>
            <a:off x="96253" y="211756"/>
            <a:ext cx="9557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Deleting the account details based on id By using </a:t>
            </a:r>
            <a:r>
              <a:rPr lang="en-US" dirty="0">
                <a:solidFill>
                  <a:srgbClr val="0070C0"/>
                </a:solidFill>
              </a:rPr>
              <a:t>DELETE </a:t>
            </a:r>
            <a:r>
              <a:rPr lang="en-US" dirty="0">
                <a:solidFill>
                  <a:srgbClr val="C00000"/>
                </a:solidFill>
              </a:rPr>
              <a:t>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http://localhost:8889/account/3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5417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1956A5-36AB-4361-AD77-173C289385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16" b="33473"/>
          <a:stretch/>
        </p:blipFill>
        <p:spPr>
          <a:xfrm>
            <a:off x="0" y="471638"/>
            <a:ext cx="12031579" cy="63141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5D54C8-385C-BC48-6963-5D31EDBCE16D}"/>
              </a:ext>
            </a:extLst>
          </p:cNvPr>
          <p:cNvSpPr txBox="1"/>
          <p:nvPr/>
        </p:nvSpPr>
        <p:spPr>
          <a:xfrm>
            <a:off x="0" y="96253"/>
            <a:ext cx="11646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accent5">
                    <a:lumMod val="75000"/>
                  </a:schemeClr>
                </a:solidFill>
              </a:rPr>
              <a:t>Customer and Account tables in Database</a:t>
            </a:r>
          </a:p>
        </p:txBody>
      </p:sp>
    </p:spTree>
    <p:extLst>
      <p:ext uri="{BB962C8B-B14F-4D97-AF65-F5344CB8AC3E}">
        <p14:creationId xmlns:p14="http://schemas.microsoft.com/office/powerpoint/2010/main" val="1493542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E3208F-A5E6-4794-F784-DA0A22D9571C}"/>
              </a:ext>
            </a:extLst>
          </p:cNvPr>
          <p:cNvSpPr txBox="1"/>
          <p:nvPr/>
        </p:nvSpPr>
        <p:spPr>
          <a:xfrm>
            <a:off x="452387" y="539015"/>
            <a:ext cx="594841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Conclusion: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445C55-87AD-7231-09E4-1EBF74732AD2}"/>
              </a:ext>
            </a:extLst>
          </p:cNvPr>
          <p:cNvSpPr txBox="1"/>
          <p:nvPr/>
        </p:nvSpPr>
        <p:spPr>
          <a:xfrm>
            <a:off x="770021" y="1684421"/>
            <a:ext cx="6747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CEE34-F642-9343-B206-BB258EC0D59F}"/>
              </a:ext>
            </a:extLst>
          </p:cNvPr>
          <p:cNvSpPr txBox="1"/>
          <p:nvPr/>
        </p:nvSpPr>
        <p:spPr>
          <a:xfrm>
            <a:off x="163630" y="1721879"/>
            <a:ext cx="99043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This project is developed to nurture the needs of a user in a banking sector by embedding all the tasks of transactions taking place in a bank.</a:t>
            </a:r>
            <a:endParaRPr lang="en-IN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5948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E1808F-557A-A3FE-B558-CF90EA33187D}"/>
              </a:ext>
            </a:extLst>
          </p:cNvPr>
          <p:cNvSpPr txBox="1"/>
          <p:nvPr/>
        </p:nvSpPr>
        <p:spPr>
          <a:xfrm>
            <a:off x="3128210" y="2483317"/>
            <a:ext cx="396560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i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4667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168314-9F89-1315-7AEE-8AB10D81641E}"/>
              </a:ext>
            </a:extLst>
          </p:cNvPr>
          <p:cNvSpPr txBox="1"/>
          <p:nvPr/>
        </p:nvSpPr>
        <p:spPr>
          <a:xfrm>
            <a:off x="1684424" y="1193532"/>
            <a:ext cx="37442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2060"/>
                </a:solidFill>
              </a:rPr>
              <a:t>Modules:</a:t>
            </a:r>
          </a:p>
          <a:p>
            <a:endParaRPr lang="en-IN" sz="2000" dirty="0">
              <a:solidFill>
                <a:srgbClr val="002060"/>
              </a:solidFill>
            </a:endParaRPr>
          </a:p>
          <a:p>
            <a:endParaRPr lang="en-IN" sz="2000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B7C44B-07FF-EE93-B55A-0C90D33378D5}"/>
              </a:ext>
            </a:extLst>
          </p:cNvPr>
          <p:cNvSpPr txBox="1"/>
          <p:nvPr/>
        </p:nvSpPr>
        <p:spPr>
          <a:xfrm>
            <a:off x="1617044" y="2300440"/>
            <a:ext cx="5043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Customer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E5C95F-E93E-12E2-4647-13F204EFF020}"/>
              </a:ext>
            </a:extLst>
          </p:cNvPr>
          <p:cNvSpPr txBox="1"/>
          <p:nvPr/>
        </p:nvSpPr>
        <p:spPr>
          <a:xfrm>
            <a:off x="1684424" y="3811604"/>
            <a:ext cx="48511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Deposit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Withdraw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Transfer</a:t>
            </a:r>
          </a:p>
        </p:txBody>
      </p:sp>
    </p:spTree>
    <p:extLst>
      <p:ext uri="{BB962C8B-B14F-4D97-AF65-F5344CB8AC3E}">
        <p14:creationId xmlns:p14="http://schemas.microsoft.com/office/powerpoint/2010/main" val="1158764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E3D096-F915-2931-1EA1-08BF501D50DC}"/>
              </a:ext>
            </a:extLst>
          </p:cNvPr>
          <p:cNvSpPr txBox="1"/>
          <p:nvPr/>
        </p:nvSpPr>
        <p:spPr>
          <a:xfrm>
            <a:off x="924025" y="481264"/>
            <a:ext cx="8075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0070C0"/>
                </a:solidFill>
              </a:rPr>
              <a:t>Software Requirements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868413-D4AD-F0FA-C9B8-2066C70DEEAE}"/>
              </a:ext>
            </a:extLst>
          </p:cNvPr>
          <p:cNvSpPr txBox="1"/>
          <p:nvPr/>
        </p:nvSpPr>
        <p:spPr>
          <a:xfrm>
            <a:off x="956110" y="1309038"/>
            <a:ext cx="51398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Spring boot</a:t>
            </a:r>
          </a:p>
          <a:p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Rest API</a:t>
            </a:r>
          </a:p>
          <a:p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 err="1">
                <a:solidFill>
                  <a:srgbClr val="00B050"/>
                </a:solidFill>
              </a:rPr>
              <a:t>MySql</a:t>
            </a:r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Postman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62C22B-BB69-465B-6A30-C0AAE69C77A5}"/>
              </a:ext>
            </a:extLst>
          </p:cNvPr>
          <p:cNvSpPr txBox="1"/>
          <p:nvPr/>
        </p:nvSpPr>
        <p:spPr>
          <a:xfrm>
            <a:off x="956110" y="4073892"/>
            <a:ext cx="612166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0070C0"/>
                </a:solidFill>
              </a:rPr>
              <a:t>Hardware Requirement</a:t>
            </a:r>
          </a:p>
          <a:p>
            <a:endParaRPr lang="en-IN" sz="3200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Windows 10 or above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0B05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RAM :4GB or above</a:t>
            </a:r>
          </a:p>
        </p:txBody>
      </p:sp>
    </p:spTree>
    <p:extLst>
      <p:ext uri="{BB962C8B-B14F-4D97-AF65-F5344CB8AC3E}">
        <p14:creationId xmlns:p14="http://schemas.microsoft.com/office/powerpoint/2010/main" val="334387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96AD0E-AC90-515B-99C2-66B4F9D33F24}"/>
              </a:ext>
            </a:extLst>
          </p:cNvPr>
          <p:cNvSpPr txBox="1"/>
          <p:nvPr/>
        </p:nvSpPr>
        <p:spPr>
          <a:xfrm>
            <a:off x="192506" y="259882"/>
            <a:ext cx="3599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7030A0"/>
                </a:solidFill>
              </a:rPr>
              <a:t>Annotations: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795D1B-7491-F8FF-1074-A7C3B26F7DA0}"/>
              </a:ext>
            </a:extLst>
          </p:cNvPr>
          <p:cNvSpPr txBox="1"/>
          <p:nvPr/>
        </p:nvSpPr>
        <p:spPr>
          <a:xfrm>
            <a:off x="269507" y="1188002"/>
            <a:ext cx="2656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1.@Entity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EAFA9D-3288-E590-E310-F8BF70DCDE06}"/>
              </a:ext>
            </a:extLst>
          </p:cNvPr>
          <p:cNvSpPr txBox="1"/>
          <p:nvPr/>
        </p:nvSpPr>
        <p:spPr>
          <a:xfrm>
            <a:off x="269507" y="2273352"/>
            <a:ext cx="2011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2.@Id :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5343F-00AC-889A-7103-4DA7FE536AB5}"/>
              </a:ext>
            </a:extLst>
          </p:cNvPr>
          <p:cNvSpPr txBox="1"/>
          <p:nvPr/>
        </p:nvSpPr>
        <p:spPr>
          <a:xfrm>
            <a:off x="269508" y="3243716"/>
            <a:ext cx="2444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3.@GeneratedValue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F80D29-C915-E7EE-6074-E4F20179C84C}"/>
              </a:ext>
            </a:extLst>
          </p:cNvPr>
          <p:cNvSpPr txBox="1"/>
          <p:nvPr/>
        </p:nvSpPr>
        <p:spPr>
          <a:xfrm>
            <a:off x="269507" y="4491081"/>
            <a:ext cx="10270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4.@RestController 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3DA6F7-FC3E-D30D-98F2-63DF4CF87EAC}"/>
              </a:ext>
            </a:extLst>
          </p:cNvPr>
          <p:cNvSpPr txBox="1"/>
          <p:nvPr/>
        </p:nvSpPr>
        <p:spPr>
          <a:xfrm>
            <a:off x="269508" y="5184446"/>
            <a:ext cx="203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5.@Autowired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FA3438-A357-843D-BBAC-065E6DD6BFED}"/>
              </a:ext>
            </a:extLst>
          </p:cNvPr>
          <p:cNvSpPr txBox="1"/>
          <p:nvPr/>
        </p:nvSpPr>
        <p:spPr>
          <a:xfrm>
            <a:off x="1857677" y="5184446"/>
            <a:ext cx="7498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</a:t>
            </a:r>
            <a:r>
              <a:rPr lang="en-US" b="0" i="0" dirty="0">
                <a:solidFill>
                  <a:srgbClr val="00B0F0"/>
                </a:solidFill>
                <a:effectLst/>
              </a:rPr>
              <a:t>Spring provides annotation-based auto-wiring by providing @Autowired annotation.  It is used to </a:t>
            </a:r>
            <a:r>
              <a:rPr lang="en-US" b="0" i="0" dirty="0" err="1">
                <a:solidFill>
                  <a:srgbClr val="00B0F0"/>
                </a:solidFill>
                <a:effectLst/>
              </a:rPr>
              <a:t>autowire</a:t>
            </a:r>
            <a:r>
              <a:rPr lang="en-US" b="0" i="0" dirty="0">
                <a:solidFill>
                  <a:srgbClr val="00B0F0"/>
                </a:solidFill>
                <a:effectLst/>
              </a:rPr>
              <a:t> spring bean on setter methods, instance variable, and constructor</a:t>
            </a:r>
            <a:r>
              <a:rPr lang="en-US" b="0" i="0" dirty="0">
                <a:solidFill>
                  <a:srgbClr val="333333"/>
                </a:solidFill>
                <a:effectLst/>
              </a:rPr>
              <a:t>. 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164380-FC81-6CC4-F4D0-28FE1102E5B5}"/>
              </a:ext>
            </a:extLst>
          </p:cNvPr>
          <p:cNvSpPr txBox="1"/>
          <p:nvPr/>
        </p:nvSpPr>
        <p:spPr>
          <a:xfrm>
            <a:off x="2492944" y="4491081"/>
            <a:ext cx="6978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</a:rPr>
              <a:t>It can be considered as combination of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@Controller</a:t>
            </a:r>
            <a:r>
              <a:rPr lang="en-US" b="0" i="0" dirty="0">
                <a:solidFill>
                  <a:srgbClr val="00B0F0"/>
                </a:solidFill>
                <a:effectLst/>
              </a:rPr>
              <a:t>  </a:t>
            </a:r>
          </a:p>
          <a:p>
            <a:r>
              <a:rPr lang="en-US" b="1" i="0" dirty="0">
                <a:solidFill>
                  <a:srgbClr val="00B0F0"/>
                </a:solidFill>
                <a:effectLst/>
              </a:rPr>
              <a:t>  </a:t>
            </a:r>
            <a:r>
              <a:rPr lang="en-US" b="0" i="0" dirty="0">
                <a:solidFill>
                  <a:srgbClr val="00B0F0"/>
                </a:solidFill>
                <a:effectLst/>
              </a:rPr>
              <a:t> and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@ResponseBody </a:t>
            </a:r>
            <a:r>
              <a:rPr lang="en-US" b="0" i="0" dirty="0">
                <a:solidFill>
                  <a:srgbClr val="00B0F0"/>
                </a:solidFill>
                <a:effectLst/>
              </a:rPr>
              <a:t>annotations</a:t>
            </a:r>
            <a:r>
              <a:rPr lang="en-US" b="1" i="0" dirty="0">
                <a:solidFill>
                  <a:srgbClr val="00B0F0"/>
                </a:solidFill>
                <a:effectLst/>
              </a:rPr>
              <a:t>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665940-D046-8E8D-C540-FE1615563AE5}"/>
              </a:ext>
            </a:extLst>
          </p:cNvPr>
          <p:cNvSpPr txBox="1"/>
          <p:nvPr/>
        </p:nvSpPr>
        <p:spPr>
          <a:xfrm>
            <a:off x="2387066" y="3243716"/>
            <a:ext cx="7671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: </a:t>
            </a:r>
            <a:r>
              <a:rPr lang="en-US" dirty="0">
                <a:solidFill>
                  <a:srgbClr val="00B0F0"/>
                </a:solidFill>
              </a:rPr>
              <a:t> Marking a field with the @GeneratedValue annotation specifies that a value will be automatically generated for that field. This is primarily intended for primary key fields but Object DB also supports this annotation for non-key numeric persistent fields as well.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58DA05-069C-84A3-1951-7038B62D9B10}"/>
              </a:ext>
            </a:extLst>
          </p:cNvPr>
          <p:cNvSpPr txBox="1"/>
          <p:nvPr/>
        </p:nvSpPr>
        <p:spPr>
          <a:xfrm>
            <a:off x="1491916" y="1188002"/>
            <a:ext cx="10578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: The @Entity annotation specifies that the class is an entity and is mapped</a:t>
            </a:r>
          </a:p>
          <a:p>
            <a:r>
              <a:rPr lang="en-US" dirty="0">
                <a:solidFill>
                  <a:srgbClr val="00B0F0"/>
                </a:solidFill>
              </a:rPr>
              <a:t> to a database table. The @Table annotation specifies the name of the database</a:t>
            </a:r>
          </a:p>
          <a:p>
            <a:r>
              <a:rPr lang="en-US" dirty="0">
                <a:solidFill>
                  <a:srgbClr val="00B0F0"/>
                </a:solidFill>
              </a:rPr>
              <a:t> table to be used for mapping.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E781E5-3F6B-2903-EC2A-AA3F5B28F8AE}"/>
              </a:ext>
            </a:extLst>
          </p:cNvPr>
          <p:cNvSpPr txBox="1"/>
          <p:nvPr/>
        </p:nvSpPr>
        <p:spPr>
          <a:xfrm>
            <a:off x="1183907" y="2273352"/>
            <a:ext cx="9442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The @Id annotation </a:t>
            </a:r>
            <a:r>
              <a:rPr lang="en-US" b="1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specifies the primary key of an entity</a:t>
            </a:r>
            <a:r>
              <a:rPr lang="en-US" b="0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 and the @GeneratedValue provides for the specification of generation strategies for the values of primary keys.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312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D837AA-F86F-9EDD-ED27-41E4F459E1E6}"/>
              </a:ext>
            </a:extLst>
          </p:cNvPr>
          <p:cNvSpPr txBox="1"/>
          <p:nvPr/>
        </p:nvSpPr>
        <p:spPr>
          <a:xfrm>
            <a:off x="327259" y="452387"/>
            <a:ext cx="1992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6.@GetMapping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C6E5C7-1222-BD50-03D4-B64F8A241D6D}"/>
              </a:ext>
            </a:extLst>
          </p:cNvPr>
          <p:cNvSpPr txBox="1"/>
          <p:nvPr/>
        </p:nvSpPr>
        <p:spPr>
          <a:xfrm>
            <a:off x="327256" y="1255204"/>
            <a:ext cx="1992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7.@PutMapping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545C96-F9E7-688B-649D-A81682DD6824}"/>
              </a:ext>
            </a:extLst>
          </p:cNvPr>
          <p:cNvSpPr txBox="1"/>
          <p:nvPr/>
        </p:nvSpPr>
        <p:spPr>
          <a:xfrm>
            <a:off x="327257" y="2119344"/>
            <a:ext cx="2261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8.@DeleteMapping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58737C-EBEB-E7E6-19F3-A85C68A1EC8F}"/>
              </a:ext>
            </a:extLst>
          </p:cNvPr>
          <p:cNvSpPr txBox="1"/>
          <p:nvPr/>
        </p:nvSpPr>
        <p:spPr>
          <a:xfrm>
            <a:off x="346507" y="4051418"/>
            <a:ext cx="235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10.@Repository 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AC961-D83C-C022-B652-EF1FB5F6530A}"/>
              </a:ext>
            </a:extLst>
          </p:cNvPr>
          <p:cNvSpPr txBox="1"/>
          <p:nvPr/>
        </p:nvSpPr>
        <p:spPr>
          <a:xfrm>
            <a:off x="433136" y="5034011"/>
            <a:ext cx="1780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10.@Query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AEED4A-2F9C-7C99-737F-494091DA7443}"/>
              </a:ext>
            </a:extLst>
          </p:cNvPr>
          <p:cNvSpPr txBox="1"/>
          <p:nvPr/>
        </p:nvSpPr>
        <p:spPr>
          <a:xfrm>
            <a:off x="2018097" y="452387"/>
            <a:ext cx="8123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</a:t>
            </a:r>
            <a:r>
              <a:rPr lang="en-US" b="0" i="0" dirty="0">
                <a:solidFill>
                  <a:srgbClr val="00B0F0"/>
                </a:solidFill>
                <a:effectLst/>
              </a:rPr>
              <a:t>It maps the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HTTP GET</a:t>
            </a:r>
            <a:r>
              <a:rPr lang="en-US" b="0" i="0" dirty="0">
                <a:solidFill>
                  <a:srgbClr val="00B0F0"/>
                </a:solidFill>
                <a:effectLst/>
              </a:rPr>
              <a:t> requests on the specific handler method. It is used </a:t>
            </a:r>
          </a:p>
          <a:p>
            <a:r>
              <a:rPr lang="en-US" dirty="0">
                <a:solidFill>
                  <a:srgbClr val="00B0F0"/>
                </a:solidFill>
              </a:rPr>
              <a:t>to</a:t>
            </a:r>
            <a:r>
              <a:rPr lang="en-US" b="0" i="0" dirty="0">
                <a:solidFill>
                  <a:srgbClr val="00B0F0"/>
                </a:solidFill>
                <a:effectLst/>
              </a:rPr>
              <a:t>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fetches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66A28-2712-D09F-2507-2A558A800EAD}"/>
              </a:ext>
            </a:extLst>
          </p:cNvPr>
          <p:cNvSpPr txBox="1"/>
          <p:nvPr/>
        </p:nvSpPr>
        <p:spPr>
          <a:xfrm>
            <a:off x="2018097" y="1214917"/>
            <a:ext cx="7928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</a:t>
            </a:r>
            <a:r>
              <a:rPr lang="en-US" b="0" i="0" dirty="0">
                <a:solidFill>
                  <a:srgbClr val="00B0F0"/>
                </a:solidFill>
                <a:effectLst/>
              </a:rPr>
              <a:t>It maps the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HTTP PUT</a:t>
            </a:r>
            <a:r>
              <a:rPr lang="en-US" b="0" i="0" dirty="0">
                <a:solidFill>
                  <a:srgbClr val="00B0F0"/>
                </a:solidFill>
                <a:effectLst/>
              </a:rPr>
              <a:t> requests on the specific handler method. It is used to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creates</a:t>
            </a:r>
            <a:r>
              <a:rPr lang="en-US" b="0" i="0" dirty="0">
                <a:solidFill>
                  <a:srgbClr val="00B0F0"/>
                </a:solidFill>
                <a:effectLst/>
              </a:rPr>
              <a:t> or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updates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9CA89A-E38C-A645-3EB2-73D54D0417D1}"/>
              </a:ext>
            </a:extLst>
          </p:cNvPr>
          <p:cNvSpPr txBox="1"/>
          <p:nvPr/>
        </p:nvSpPr>
        <p:spPr>
          <a:xfrm>
            <a:off x="2319685" y="2119344"/>
            <a:ext cx="8306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: </a:t>
            </a:r>
            <a:r>
              <a:rPr lang="en-US" b="0" i="0" dirty="0">
                <a:solidFill>
                  <a:srgbClr val="00B0F0"/>
                </a:solidFill>
                <a:effectLst/>
              </a:rPr>
              <a:t>It maps the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HTTP DELETE</a:t>
            </a:r>
            <a:r>
              <a:rPr lang="en-US" b="0" i="0" dirty="0">
                <a:solidFill>
                  <a:srgbClr val="00B0F0"/>
                </a:solidFill>
                <a:effectLst/>
              </a:rPr>
              <a:t> requests on the specific handler method. It is used 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</a:rPr>
              <a:t>to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deletes </a:t>
            </a:r>
            <a:r>
              <a:rPr lang="en-US" b="0" i="0" dirty="0">
                <a:solidFill>
                  <a:srgbClr val="00B0F0"/>
                </a:solidFill>
                <a:effectLst/>
              </a:rPr>
              <a:t>a resource.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7E4E5C-A8D7-4FBB-56AF-EA14FB1C4E37}"/>
              </a:ext>
            </a:extLst>
          </p:cNvPr>
          <p:cNvSpPr txBox="1"/>
          <p:nvPr/>
        </p:nvSpPr>
        <p:spPr>
          <a:xfrm>
            <a:off x="327256" y="3082778"/>
            <a:ext cx="2358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9.@PostMapping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EEFF40-12BC-60C5-DCF5-8E4AD1F5E557}"/>
              </a:ext>
            </a:extLst>
          </p:cNvPr>
          <p:cNvSpPr txBox="1"/>
          <p:nvPr/>
        </p:nvSpPr>
        <p:spPr>
          <a:xfrm>
            <a:off x="2213807" y="3082778"/>
            <a:ext cx="70841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</a:rPr>
              <a:t>: It maps the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HTTP POST </a:t>
            </a:r>
            <a:r>
              <a:rPr lang="en-US" b="0" i="0" dirty="0">
                <a:solidFill>
                  <a:srgbClr val="00B0F0"/>
                </a:solidFill>
                <a:effectLst/>
              </a:rPr>
              <a:t>requests on the specific handler method. 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</a:rPr>
              <a:t>It is  used to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</a:rPr>
              <a:t>creates</a:t>
            </a:r>
            <a:endParaRPr lang="en-IN" dirty="0">
              <a:solidFill>
                <a:srgbClr val="00B0F0"/>
              </a:solidFill>
            </a:endParaRP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1F2394-212F-771D-A749-C982A0DA517F}"/>
              </a:ext>
            </a:extLst>
          </p:cNvPr>
          <p:cNvSpPr txBox="1"/>
          <p:nvPr/>
        </p:nvSpPr>
        <p:spPr>
          <a:xfrm>
            <a:off x="1665170" y="5034011"/>
            <a:ext cx="98562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: The @Query annotation can only be used to annotate repository interface</a:t>
            </a:r>
          </a:p>
          <a:p>
            <a:r>
              <a:rPr lang="en-US" dirty="0">
                <a:solidFill>
                  <a:srgbClr val="00B0F0"/>
                </a:solidFill>
              </a:rPr>
              <a:t> methods. The call of the annotated methods will trigger the execution of </a:t>
            </a:r>
          </a:p>
          <a:p>
            <a:r>
              <a:rPr lang="en-US" dirty="0">
                <a:solidFill>
                  <a:srgbClr val="00B0F0"/>
                </a:solidFill>
              </a:rPr>
              <a:t>the statement found in it, and their usage is pretty straightforward. 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D61272-BC93-54F6-4653-F4A6252EAFC6}"/>
              </a:ext>
            </a:extLst>
          </p:cNvPr>
          <p:cNvSpPr txBox="1"/>
          <p:nvPr/>
        </p:nvSpPr>
        <p:spPr>
          <a:xfrm>
            <a:off x="2146428" y="4051418"/>
            <a:ext cx="746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@Repository’s job is to catch persistence-specific exceptions and re-throw them as one of spring’s unified unchecked exceptions.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6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B18581-CF10-A34E-2B14-D2B081795733}"/>
              </a:ext>
            </a:extLst>
          </p:cNvPr>
          <p:cNvSpPr txBox="1"/>
          <p:nvPr/>
        </p:nvSpPr>
        <p:spPr>
          <a:xfrm>
            <a:off x="375386" y="481263"/>
            <a:ext cx="273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11.@Transactional: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01840-F652-5EC3-165A-02672056A638}"/>
              </a:ext>
            </a:extLst>
          </p:cNvPr>
          <p:cNvSpPr txBox="1"/>
          <p:nvPr/>
        </p:nvSpPr>
        <p:spPr>
          <a:xfrm>
            <a:off x="375385" y="1152702"/>
            <a:ext cx="231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12.@Modifying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8D47D5-F3C3-8ADD-A905-5CAC39B58547}"/>
              </a:ext>
            </a:extLst>
          </p:cNvPr>
          <p:cNvSpPr txBox="1"/>
          <p:nvPr/>
        </p:nvSpPr>
        <p:spPr>
          <a:xfrm>
            <a:off x="447575" y="2218911"/>
            <a:ext cx="250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13.@Service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E368AE-1DA0-3F34-F8B1-2A362C6A06D3}"/>
              </a:ext>
            </a:extLst>
          </p:cNvPr>
          <p:cNvSpPr txBox="1"/>
          <p:nvPr/>
        </p:nvSpPr>
        <p:spPr>
          <a:xfrm>
            <a:off x="375385" y="2932101"/>
            <a:ext cx="2088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14.@RequestBody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1BD01-DBC2-2FC8-EF24-357D7D783648}"/>
              </a:ext>
            </a:extLst>
          </p:cNvPr>
          <p:cNvSpPr txBox="1"/>
          <p:nvPr/>
        </p:nvSpPr>
        <p:spPr>
          <a:xfrm>
            <a:off x="2574757" y="2910808"/>
            <a:ext cx="898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: </a:t>
            </a:r>
            <a:r>
              <a:rPr lang="en-IN" dirty="0">
                <a:solidFill>
                  <a:srgbClr val="00B0F0"/>
                </a:solidFill>
              </a:rPr>
              <a:t>It is used to bind HTTP request with an object in a method parameter.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C74E7D-414F-D87A-8E6C-F998E62036EC}"/>
              </a:ext>
            </a:extLst>
          </p:cNvPr>
          <p:cNvSpPr txBox="1"/>
          <p:nvPr/>
        </p:nvSpPr>
        <p:spPr>
          <a:xfrm>
            <a:off x="1742173" y="2213181"/>
            <a:ext cx="8855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:</a:t>
            </a:r>
            <a:r>
              <a:rPr lang="en-IN" dirty="0">
                <a:solidFill>
                  <a:srgbClr val="00B0F0"/>
                </a:solidFill>
              </a:rPr>
              <a:t>It is used at class level. It tells the spring that class contains the business logic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82BE2B-668C-F589-CE45-096004DADF48}"/>
              </a:ext>
            </a:extLst>
          </p:cNvPr>
          <p:cNvSpPr txBox="1"/>
          <p:nvPr/>
        </p:nvSpPr>
        <p:spPr>
          <a:xfrm>
            <a:off x="385011" y="3583537"/>
            <a:ext cx="283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15.@BeanAnnotation: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41FD56-2041-72EF-192E-C27BF6C97814}"/>
              </a:ext>
            </a:extLst>
          </p:cNvPr>
          <p:cNvSpPr txBox="1"/>
          <p:nvPr/>
        </p:nvSpPr>
        <p:spPr>
          <a:xfrm>
            <a:off x="375385" y="4240128"/>
            <a:ext cx="381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27F976-E5C0-DF2F-AF6F-009521D4DF67}"/>
              </a:ext>
            </a:extLst>
          </p:cNvPr>
          <p:cNvSpPr txBox="1"/>
          <p:nvPr/>
        </p:nvSpPr>
        <p:spPr>
          <a:xfrm>
            <a:off x="385011" y="5624767"/>
            <a:ext cx="7661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17.@ExceptionHandler: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D66BD7-B8A4-BF1A-807F-E633BF9923B8}"/>
              </a:ext>
            </a:extLst>
          </p:cNvPr>
          <p:cNvSpPr txBox="1"/>
          <p:nvPr/>
        </p:nvSpPr>
        <p:spPr>
          <a:xfrm>
            <a:off x="2367816" y="466047"/>
            <a:ext cx="8210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The @Transactional annotation is that specifies the semantics of the transactions on a method. 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D08739-69F9-B862-E9CA-3C7200AD4447}"/>
              </a:ext>
            </a:extLst>
          </p:cNvPr>
          <p:cNvSpPr txBox="1"/>
          <p:nvPr/>
        </p:nvSpPr>
        <p:spPr>
          <a:xfrm>
            <a:off x="2018096" y="1152702"/>
            <a:ext cx="84317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The @Modifying annotation is used to enhance the @query annotation so that we can execute not only select </a:t>
            </a:r>
            <a:r>
              <a:rPr lang="en-US" dirty="0" err="1">
                <a:solidFill>
                  <a:srgbClr val="00B0F0"/>
                </a:solidFill>
              </a:rPr>
              <a:t>queries,but</a:t>
            </a:r>
            <a:r>
              <a:rPr lang="en-US" dirty="0">
                <a:solidFill>
                  <a:srgbClr val="00B0F0"/>
                </a:solidFill>
              </a:rPr>
              <a:t> also </a:t>
            </a:r>
            <a:r>
              <a:rPr lang="en-US" dirty="0" err="1">
                <a:solidFill>
                  <a:srgbClr val="00B0F0"/>
                </a:solidFill>
              </a:rPr>
              <a:t>Insert,Update,Delete,and</a:t>
            </a:r>
            <a:r>
              <a:rPr lang="en-US" dirty="0">
                <a:solidFill>
                  <a:srgbClr val="00B0F0"/>
                </a:solidFill>
              </a:rPr>
              <a:t> even </a:t>
            </a:r>
            <a:r>
              <a:rPr lang="en-US" dirty="0" err="1">
                <a:solidFill>
                  <a:srgbClr val="00B0F0"/>
                </a:solidFill>
              </a:rPr>
              <a:t>DDl</a:t>
            </a:r>
            <a:r>
              <a:rPr lang="en-US" dirty="0">
                <a:solidFill>
                  <a:srgbClr val="00B0F0"/>
                </a:solidFill>
              </a:rPr>
              <a:t> queries.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F28389-F20E-6677-5860-965B5107D01B}"/>
              </a:ext>
            </a:extLst>
          </p:cNvPr>
          <p:cNvSpPr txBox="1"/>
          <p:nvPr/>
        </p:nvSpPr>
        <p:spPr>
          <a:xfrm>
            <a:off x="2945331" y="5624767"/>
            <a:ext cx="7632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The @ExceptionHandler is an annotation used to handle the </a:t>
            </a:r>
          </a:p>
          <a:p>
            <a:r>
              <a:rPr lang="en-US" dirty="0">
                <a:solidFill>
                  <a:srgbClr val="00B0F0"/>
                </a:solidFill>
              </a:rPr>
              <a:t>specific exceptions and sending the custom responses to the</a:t>
            </a:r>
          </a:p>
          <a:p>
            <a:r>
              <a:rPr lang="en-US" dirty="0">
                <a:solidFill>
                  <a:srgbClr val="00B0F0"/>
                </a:solidFill>
              </a:rPr>
              <a:t> client.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4EE965-B461-4E82-07F2-3D610381F99E}"/>
              </a:ext>
            </a:extLst>
          </p:cNvPr>
          <p:cNvSpPr txBox="1"/>
          <p:nvPr/>
        </p:nvSpPr>
        <p:spPr>
          <a:xfrm>
            <a:off x="2685449" y="3598498"/>
            <a:ext cx="7305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Spring @Bean annotation tells that a method produces a bean to be managed by the spring container. It is a method-level annotation.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E92472-0BEB-E133-C0CD-FADAFE2AE4FC}"/>
              </a:ext>
            </a:extLst>
          </p:cNvPr>
          <p:cNvSpPr txBox="1"/>
          <p:nvPr/>
        </p:nvSpPr>
        <p:spPr>
          <a:xfrm>
            <a:off x="385011" y="4439431"/>
            <a:ext cx="372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16.@ControllerAdvice: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90F697-EC68-1AB8-3D6B-F04E5E1036D3}"/>
              </a:ext>
            </a:extLst>
          </p:cNvPr>
          <p:cNvSpPr txBox="1"/>
          <p:nvPr/>
        </p:nvSpPr>
        <p:spPr>
          <a:xfrm>
            <a:off x="2877953" y="4429806"/>
            <a:ext cx="9134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@ControllerAdvice is a specialization of the @Component  Annotation</a:t>
            </a:r>
          </a:p>
          <a:p>
            <a:r>
              <a:rPr lang="en-US" dirty="0">
                <a:solidFill>
                  <a:srgbClr val="00B0F0"/>
                </a:solidFill>
              </a:rPr>
              <a:t> which allows to handle exceptions across the whole application in one</a:t>
            </a:r>
          </a:p>
          <a:p>
            <a:r>
              <a:rPr lang="en-US" dirty="0">
                <a:solidFill>
                  <a:srgbClr val="00B0F0"/>
                </a:solidFill>
              </a:rPr>
              <a:t> global handling component.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9072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CAAC17-60FE-7388-3899-CD0ECF06B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32105" b="5953"/>
          <a:stretch/>
        </p:blipFill>
        <p:spPr>
          <a:xfrm>
            <a:off x="827774" y="2"/>
            <a:ext cx="10087274" cy="668955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26470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146270-9E40-9A46-F32F-73F56D5702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02" b="10667"/>
          <a:stretch/>
        </p:blipFill>
        <p:spPr>
          <a:xfrm>
            <a:off x="-77002" y="1203158"/>
            <a:ext cx="12192000" cy="58040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B36B23-FD67-DB70-A5E7-179E4632E28B}"/>
              </a:ext>
            </a:extLst>
          </p:cNvPr>
          <p:cNvSpPr txBox="1"/>
          <p:nvPr/>
        </p:nvSpPr>
        <p:spPr>
          <a:xfrm>
            <a:off x="0" y="2"/>
            <a:ext cx="80467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rgbClr val="C00000"/>
                </a:solidFill>
              </a:rPr>
              <a:t>Inserting the customer details By</a:t>
            </a:r>
            <a:r>
              <a:rPr lang="en-IN" dirty="0">
                <a:solidFill>
                  <a:srgbClr val="C00000"/>
                </a:solidFill>
              </a:rPr>
              <a:t> Using </a:t>
            </a:r>
            <a:r>
              <a:rPr lang="en-IN" dirty="0">
                <a:solidFill>
                  <a:srgbClr val="0070C0"/>
                </a:solidFill>
              </a:rPr>
              <a:t>POST</a:t>
            </a:r>
            <a:r>
              <a:rPr lang="en-IN" dirty="0">
                <a:solidFill>
                  <a:srgbClr val="C00000"/>
                </a:solidFill>
              </a:rPr>
              <a:t> Method</a:t>
            </a:r>
            <a:endParaRPr lang="en-IN" sz="2000" dirty="0">
              <a:solidFill>
                <a:srgbClr val="C00000"/>
              </a:solidFill>
            </a:endParaRPr>
          </a:p>
          <a:p>
            <a:endParaRPr lang="en-IN" sz="2000" dirty="0">
              <a:solidFill>
                <a:srgbClr val="002060"/>
              </a:solidFill>
            </a:endParaRPr>
          </a:p>
          <a:p>
            <a:r>
              <a:rPr lang="en-IN" sz="2000" dirty="0">
                <a:solidFill>
                  <a:srgbClr val="002060"/>
                </a:solidFill>
              </a:rPr>
              <a:t>URL:</a:t>
            </a:r>
            <a:r>
              <a:rPr lang="en-IN" sz="2000" dirty="0">
                <a:solidFill>
                  <a:srgbClr val="002060"/>
                </a:solidFill>
                <a:latin typeface="Inter"/>
              </a:rPr>
              <a:t>http</a:t>
            </a:r>
            <a:r>
              <a:rPr lang="en-IN" sz="2000" dirty="0">
                <a:solidFill>
                  <a:srgbClr val="0070C0"/>
                </a:solidFill>
                <a:latin typeface="Inter"/>
              </a:rPr>
              <a:t>://localhost:8885/customer/</a:t>
            </a:r>
            <a:endParaRPr lang="en-IN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87842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3624</TotalTime>
  <Words>1081</Words>
  <Application>Microsoft Office PowerPoint</Application>
  <PresentationFormat>Widescreen</PresentationFormat>
  <Paragraphs>138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Arial</vt:lpstr>
      <vt:lpstr>Inter</vt:lpstr>
      <vt:lpstr>inter-regular</vt:lpstr>
      <vt:lpstr>Tahoma</vt:lpstr>
      <vt:lpstr>Trebuchet MS</vt:lpstr>
      <vt:lpstr>Wingdings 3</vt:lpstr>
      <vt:lpstr>Facet</vt:lpstr>
      <vt:lpstr>BANKINGMANAGEMENT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BANKING MANAGEMENT SYSTEM</dc:title>
  <dc:creator>Mukupogula</dc:creator>
  <cp:lastModifiedBy>Mukupogula</cp:lastModifiedBy>
  <cp:revision>30</cp:revision>
  <dcterms:created xsi:type="dcterms:W3CDTF">2022-05-27T10:10:30Z</dcterms:created>
  <dcterms:modified xsi:type="dcterms:W3CDTF">2022-06-06T03:58:27Z</dcterms:modified>
</cp:coreProperties>
</file>

<file path=docProps/thumbnail.jpeg>
</file>